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7" r:id="rId3"/>
    <p:sldId id="309" r:id="rId4"/>
    <p:sldId id="281" r:id="rId5"/>
    <p:sldId id="299" r:id="rId6"/>
    <p:sldId id="258" r:id="rId7"/>
    <p:sldId id="307" r:id="rId8"/>
    <p:sldId id="306" r:id="rId9"/>
    <p:sldId id="308" r:id="rId10"/>
    <p:sldId id="302" r:id="rId11"/>
    <p:sldId id="315" r:id="rId12"/>
    <p:sldId id="316" r:id="rId13"/>
    <p:sldId id="317" r:id="rId14"/>
    <p:sldId id="313" r:id="rId15"/>
    <p:sldId id="310" r:id="rId1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FFF00"/>
    <a:srgbClr val="6B14C2"/>
    <a:srgbClr val="4F2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4694" autoAdjust="0"/>
  </p:normalViewPr>
  <p:slideViewPr>
    <p:cSldViewPr snapToGrid="0">
      <p:cViewPr varScale="1">
        <p:scale>
          <a:sx n="117" d="100"/>
          <a:sy n="117" d="100"/>
        </p:scale>
        <p:origin x="5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05818-B8C9-4DE6-B3BB-24B3AA3F7E8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72BB-C137-4323-B2DA-47DF6A0DE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972BB-C137-4323-B2DA-47DF6A0DED3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7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F00A-4343-479E-A981-08BD959B0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6C2BDB-170E-4D8C-BE05-4D2988FDC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EF5B8-B78C-42EA-A711-F0EE4B88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9C083-CDAD-4D6D-B93A-000407CF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0E5F0-CDEE-4AEB-99F8-634748CB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C9451-FBCA-41F1-915A-4A0FEB6C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43840A-7A47-45EC-84B2-1A6EC3600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021F1-3334-41EA-BB81-1314B6CD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37E7A-93F7-4C7E-9E0D-6DB41495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6B7C4-3CF6-4231-BA89-9873040B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6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7D2A32-5FF5-49A5-BD2E-9B32BF128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102D85-751C-4143-A7D6-0B74C4015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77FE7-26F2-4C06-96B1-8089354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39CDB-7D0D-4705-A780-157EDE18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6FD26-2D45-4925-9057-C86DC499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42F88-8569-4B3D-80C2-7F1AC16D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ECE81-4E16-417F-B2E4-D9FC2193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394D4-34AA-4BC5-9B1D-CBD03D80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700B-D63A-43A5-AE06-63779CF8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55BF3-4BF9-422E-AD4B-B8001B25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4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65949-1793-46DC-A648-3260F86B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BA437-E89E-46D1-A85F-E276B5043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CA01A-F9E6-4BB7-B24F-F8497AD6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949F6-4335-4387-B6C6-AA0F793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1D03C-CDCB-4A43-854A-34990E40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6BADA-8AFA-4C79-96D0-A53A92D8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3740-7536-4491-983C-3E23E064D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B93F6A-80BC-4CCB-A1D0-C74C9A5B5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8D5962-46B4-432F-8F6D-66EA27B3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869D56-8CFB-4849-A52D-7EEF0F04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9A0E97-1265-497A-B3C2-7F51D20D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2EC97-8968-461A-8742-3B9AEF0F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8A869-E0C4-449A-8CEA-9988F2A85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5FE5FA-E193-4E9E-AB99-A82077620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62E9E7-A5FB-4509-B59C-0B169D83E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ECD158-11A3-4452-8024-EC050E99C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EB8E3F-C92F-4138-9EAD-2DCB3209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8AF048-1466-405B-B659-D4A4186E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2EFD7C-7344-4289-8708-E97136BF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0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93929-BF6B-45BD-B859-A5D642D4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2BB85-8907-4689-B7C7-CD8A1872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09E775-9A34-45C8-807A-3AE02ABC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C31087-D5D1-4255-9B08-378422A3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0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4F32BB-5232-468A-95CD-C962A76C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458269-048B-4356-AEDD-3F59F791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B093ED-D6F1-48A4-9AD5-33AB8D4C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5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0F59F-7B12-45CE-8434-EE998197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E6C95-3830-4B1F-89CE-46EC1E6F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FF29C9-D857-40A1-A301-951DDF4A7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801C2-0863-4AC9-A366-D81A35E8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548879-D01F-4ECD-90C8-B54129D6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FBE908-6F75-4A3D-A04E-D860369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1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B3822-DD29-4E1F-84AB-5F80C7C8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BEE071-05B4-4BEE-9013-7ECDD7F02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63D6DE-1F63-47DD-8ADA-67D043510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34598-AE21-4800-AAB2-17D0BB3D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6608EF-9734-434D-80AE-B690D1C0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7804-AC84-487D-8689-9C178214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47546-B2C4-4667-B41D-AB77AA78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84DC6-3082-4083-B111-D9732648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15C0C-8D6C-4534-9A06-D9D961B67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58516-F16A-4F62-8CEB-C4FD03C23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294AD-70C4-4F48-9783-785CF1C3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5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y.edu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y.edu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d/ciftJXhL9i45NQ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disk.yandex.ru/d/mPXVV_fTo-yA-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d/c6d5ZcTw90HhIw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spc-samara.ru/function/socpedtest/socpedtest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vk.com/public217673487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0F541A-FCF0-41FB-A1C1-E7CE2201C5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45" b="11645"/>
          <a:stretch/>
        </p:blipFill>
        <p:spPr>
          <a:xfrm>
            <a:off x="0" y="-865254"/>
            <a:ext cx="12192000" cy="77232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399C7-B923-425D-8CFD-70FD5C63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63" y="2051638"/>
            <a:ext cx="11469187" cy="361150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образовательного сервиса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 ПСИХОЛОГ» (ЦОС ЦП)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ППМС центрах и общеобразовательных организациях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D6BDA-0346-445E-9A26-5891BC315698}"/>
              </a:ext>
            </a:extLst>
          </p:cNvPr>
          <p:cNvSpPr txBox="1"/>
          <p:nvPr/>
        </p:nvSpPr>
        <p:spPr>
          <a:xfrm>
            <a:off x="9858680" y="5397699"/>
            <a:ext cx="233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18.03.2026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CF6E5C4-1A33-4159-B2C6-1BE2CE711820}"/>
              </a:ext>
            </a:extLst>
          </p:cNvPr>
          <p:cNvGrpSpPr/>
          <p:nvPr/>
        </p:nvGrpSpPr>
        <p:grpSpPr>
          <a:xfrm>
            <a:off x="9792070" y="26458"/>
            <a:ext cx="2229567" cy="2025180"/>
            <a:chOff x="10240435" y="155009"/>
            <a:chExt cx="2068858" cy="189038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985A234-7A1C-FC5F-F8B5-27A4F3D1A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5" r="19727"/>
            <a:stretch/>
          </p:blipFill>
          <p:spPr>
            <a:xfrm>
              <a:off x="10644870" y="155009"/>
              <a:ext cx="1259985" cy="12348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27A0B1-B37E-F5C6-88C0-24EF07F91CC4}"/>
                </a:ext>
              </a:extLst>
            </p:cNvPr>
            <p:cNvSpPr txBox="1"/>
            <p:nvPr/>
          </p:nvSpPr>
          <p:spPr>
            <a:xfrm>
              <a:off x="10240435" y="1384622"/>
              <a:ext cx="2068858" cy="660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i="0" cap="all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цифрового развития, связи и массовых коммуникаций Российской Федерации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0695EB-0C0A-48B5-A764-63A434287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68" y="26458"/>
            <a:ext cx="2402032" cy="132294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2B80B30-5EC7-4DE8-965B-EA6BA0AE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322946" cy="132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671D1C54-F5DB-4052-ADB9-8DDD35350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356" y="1370370"/>
            <a:ext cx="2361285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cs typeface="Arial" panose="020B0604020202020204" pitchFamily="34" charset="0"/>
              </a:rPr>
              <a:t>МИНИСТЕРСТВО ОБРАЗОВАНИЯ САМАРСКОЙ ОБЛАСТИ</a:t>
            </a: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73B1884A-7796-4CA2-8217-4238740C45B4}"/>
              </a:ext>
            </a:extLst>
          </p:cNvPr>
          <p:cNvSpPr/>
          <p:nvPr/>
        </p:nvSpPr>
        <p:spPr>
          <a:xfrm>
            <a:off x="6189770" y="-180629"/>
            <a:ext cx="2804503" cy="2445615"/>
          </a:xfrm>
          <a:custGeom>
            <a:avLst/>
            <a:gdLst/>
            <a:ahLst/>
            <a:cxnLst/>
            <a:rect l="l" t="t" r="r" b="b"/>
            <a:pathLst>
              <a:path w="2936330" h="2481199">
                <a:moveTo>
                  <a:pt x="0" y="0"/>
                </a:moveTo>
                <a:lnTo>
                  <a:pt x="2936330" y="0"/>
                </a:lnTo>
                <a:lnTo>
                  <a:pt x="2936330" y="2481199"/>
                </a:lnTo>
                <a:lnTo>
                  <a:pt x="0" y="24811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6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C2863D7-41B9-42BC-80D1-F779FF853C0B}"/>
              </a:ext>
            </a:extLst>
          </p:cNvPr>
          <p:cNvGrpSpPr/>
          <p:nvPr/>
        </p:nvGrpSpPr>
        <p:grpSpPr>
          <a:xfrm>
            <a:off x="2" y="5402727"/>
            <a:ext cx="12191998" cy="1455273"/>
            <a:chOff x="1" y="5402727"/>
            <a:chExt cx="12191998" cy="145527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D9E7E9-C7A3-4D90-8759-0BE1E117C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617541F-FB05-4955-8DAA-3268D2D7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E2696B-F728-4F3E-A2B7-324EDEC187BF}"/>
              </a:ext>
            </a:extLst>
          </p:cNvPr>
          <p:cNvSpPr/>
          <p:nvPr/>
        </p:nvSpPr>
        <p:spPr>
          <a:xfrm>
            <a:off x="980276" y="177259"/>
            <a:ext cx="1121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Задачи по информированию о работе сервиса «Цифровой психолог» в образовательных организациях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A85AE39-C3BC-69AE-2552-70B43928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86" y="1592363"/>
            <a:ext cx="11675827" cy="3349367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образовательной организации разместить информацию для родителей (законных представителей), педагогов и детей (включая ссылку 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сервис)  о работе сервиса, включая дополнительные материалы (памятки «регистрация в сервисе», «как записаться на консультацию»).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общешкольных и классных чатах разместить информацию для родителей и детей.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распечатанном виде в местах общего доступа организации разместить информационный лист о сервисе «цифровой психолог».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EE3E54-3AD8-4875-BBED-6BB4152C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0FA734-C456-4D33-8C3D-BDFC7E64C508}"/>
              </a:ext>
            </a:extLst>
          </p:cNvPr>
          <p:cNvSpPr/>
          <p:nvPr/>
        </p:nvSpPr>
        <p:spPr>
          <a:xfrm>
            <a:off x="671107" y="5054867"/>
            <a:ext cx="11334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мероприятия проводятся по мере подготовки педагогами-психологами ППМС центров и общеобразовательных организаций рабочих кабинетов для проведения онлайн-консультаций.   </a:t>
            </a:r>
          </a:p>
        </p:txBody>
      </p:sp>
    </p:spTree>
    <p:extLst>
      <p:ext uri="{BB962C8B-B14F-4D97-AF65-F5344CB8AC3E}">
        <p14:creationId xmlns:p14="http://schemas.microsoft.com/office/powerpoint/2010/main" val="400866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0B4D0-2EB0-8334-9956-CF1FD8B2F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10351712" y="6411424"/>
            <a:ext cx="1851493" cy="27273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CDE41DE-174D-4232-9504-C79E0913D92B}"/>
              </a:ext>
            </a:extLst>
          </p:cNvPr>
          <p:cNvSpPr/>
          <p:nvPr/>
        </p:nvSpPr>
        <p:spPr>
          <a:xfrm>
            <a:off x="1415046" y="54047"/>
            <a:ext cx="90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Информационные материалы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96DCF1C-6EA7-4860-9014-0C9F80E7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976162-784B-41B5-B6EC-91B7D1B35CC3}"/>
              </a:ext>
            </a:extLst>
          </p:cNvPr>
          <p:cNvSpPr/>
          <p:nvPr/>
        </p:nvSpPr>
        <p:spPr>
          <a:xfrm>
            <a:off x="1464921" y="753455"/>
            <a:ext cx="10119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об информировании о начале функционирования ЦОС «Цифровой психолог»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размещения соответствующих уведомлений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платформах региональных электронных журналов (дневников)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B201F1-E57F-4287-8BA1-09343BDBF9AB}"/>
              </a:ext>
            </a:extLst>
          </p:cNvPr>
          <p:cNvSpPr/>
          <p:nvPr/>
        </p:nvSpPr>
        <p:spPr>
          <a:xfrm>
            <a:off x="1334292" y="1852973"/>
            <a:ext cx="10119069" cy="404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уведомления обучающихся: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«Новость для всех!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Теперь у каждого обучающегося есть свой личный помощник – новый цифровой сервис «Цифровой психолог»! Представь себе: ты можешь поговорить с психологом прямо со своего телефона или компьютера. О чем угодно! О дружбе, о школе, о семье, о том, что тебя волнует!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«Цифровой психолог» – это профессионал, который всегда выслушает, поможет разобраться в себе, подскажет, как поступить.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записи к твоему  психологу проходи по ссылке для входа на платформу </a:t>
            </a:r>
            <a:r>
              <a:rPr lang="ru-RU" sz="2000" i="1" dirty="0">
                <a:solidFill>
                  <a:srgbClr val="0462C1"/>
                </a:solidFill>
                <a:latin typeface="Times New Roman" panose="02020603050405020304" pitchFamily="18" charset="0"/>
                <a:hlinkClick r:id="rId4"/>
              </a:rPr>
              <a:t>https://psy.edu.ru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770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0B4D0-2EB0-8334-9956-CF1FD8B2F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10351712" y="6411424"/>
            <a:ext cx="1851493" cy="27273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CDE41DE-174D-4232-9504-C79E0913D92B}"/>
              </a:ext>
            </a:extLst>
          </p:cNvPr>
          <p:cNvSpPr/>
          <p:nvPr/>
        </p:nvSpPr>
        <p:spPr>
          <a:xfrm>
            <a:off x="1415046" y="54047"/>
            <a:ext cx="90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Информационные материалы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96DCF1C-6EA7-4860-9014-0C9F80E7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976162-784B-41B5-B6EC-91B7D1B35CC3}"/>
              </a:ext>
            </a:extLst>
          </p:cNvPr>
          <p:cNvSpPr/>
          <p:nvPr/>
        </p:nvSpPr>
        <p:spPr>
          <a:xfrm>
            <a:off x="1415046" y="675784"/>
            <a:ext cx="10119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об информировании о начале функционирования ЦОС «Цифровой психолог»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размещения соответствующих уведомлений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платформах региональных электронных журналов (дневников), в школьных и родительских чатах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B201F1-E57F-4287-8BA1-09343BDBF9AB}"/>
              </a:ext>
            </a:extLst>
          </p:cNvPr>
          <p:cNvSpPr/>
          <p:nvPr/>
        </p:nvSpPr>
        <p:spPr>
          <a:xfrm>
            <a:off x="895705" y="1697631"/>
            <a:ext cx="10947952" cy="4609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уведомления родителей (законных представителей):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«Уважаемые родители!!!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Рады сообщить о запуске нового сервиса психологической поддержки обучающихся – «Цифровой психолог», возможности которого уже доступны всем родителям (законным представителям) обучающихся, с вашего согласия за психологической помощью могут обратиться Ваши дети.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Теперь у вас есть возможность получить квалифицированную психологическую помощь в доступной и привычной форме, без очереди и у профессионалов в сфере образования.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«Цифровой психолог»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это современный онлайн-сервис, который позволяет консультироваться с профессиональным психологом, обсуждать волнующие вопросы в безопасной обстановке.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Темы для обсуждения: школьные проблемы и успеваемость, отношения со сверстниками, близкими людьми, самоопределение и выбор пути, вопросы воспитания и развития детей с ограниченными возможностями здоровья, инвалидностью, эмоциональное состояние, стрессовые ситуации и многое другое.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Этот сервис станет важным инструментом поддержки эмоционального благополучия Вас и ваших детей. Проходите по ссылке для входа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https://psy.edu.ru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 записи к психологу школы, в которой обучается ваш ребенок».</a:t>
            </a:r>
          </a:p>
        </p:txBody>
      </p:sp>
    </p:spTree>
    <p:extLst>
      <p:ext uri="{BB962C8B-B14F-4D97-AF65-F5344CB8AC3E}">
        <p14:creationId xmlns:p14="http://schemas.microsoft.com/office/powerpoint/2010/main" val="368621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0B4D0-2EB0-8334-9956-CF1FD8B2F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10351712" y="6411424"/>
            <a:ext cx="1851493" cy="27273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CDE41DE-174D-4232-9504-C79E0913D92B}"/>
              </a:ext>
            </a:extLst>
          </p:cNvPr>
          <p:cNvSpPr/>
          <p:nvPr/>
        </p:nvSpPr>
        <p:spPr>
          <a:xfrm>
            <a:off x="1415046" y="54047"/>
            <a:ext cx="90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Информационные материалы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96DCF1C-6EA7-4860-9014-0C9F80E7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976162-784B-41B5-B6EC-91B7D1B35CC3}"/>
              </a:ext>
            </a:extLst>
          </p:cNvPr>
          <p:cNvSpPr/>
          <p:nvPr/>
        </p:nvSpPr>
        <p:spPr>
          <a:xfrm>
            <a:off x="1415046" y="665361"/>
            <a:ext cx="10119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об информировании о начале функционирования ЦОС «Цифровой психолог»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уведомления педагогических работников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B201F1-E57F-4287-8BA1-09343BDBF9AB}"/>
              </a:ext>
            </a:extLst>
          </p:cNvPr>
          <p:cNvSpPr/>
          <p:nvPr/>
        </p:nvSpPr>
        <p:spPr>
          <a:xfrm>
            <a:off x="895704" y="1803534"/>
            <a:ext cx="10849981" cy="415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«Уважаемые коллеги!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Информируем вас о запуске цифрового образовательного сервиса «Цифровой психолог». Сервис представляет собой современный инструмент оказания психологической помощи всем несовершеннолетним обучающимся и их родителям (законным представителям) в цифровой среде.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Функционал платформы включает дистанционные консультации с квалифицированным психологом, безопасную среду для обсуждения вопросов широкого тематического спектра.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Обращаем ваше внимание, что на первом этапе работы сервиса приоритетным направлением является оказание психологической помощи родителям (законным представителям) обучающихся и обучающимся. При подключении к сервису школ, цифровая психологическая помощь станет доступной для педагогических работников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4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9357CF-0434-68DA-4394-92457947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38" y="749664"/>
            <a:ext cx="4642723" cy="5798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35D0E2-81BC-C180-5CF3-CE1AFBD7A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28"/>
          <a:stretch/>
        </p:blipFill>
        <p:spPr>
          <a:xfrm>
            <a:off x="6312731" y="748721"/>
            <a:ext cx="5708906" cy="1646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C2D330-98B4-C753-FC63-0F03964D41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997"/>
          <a:stretch/>
        </p:blipFill>
        <p:spPr>
          <a:xfrm>
            <a:off x="6068750" y="2311957"/>
            <a:ext cx="5208708" cy="2131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470979-D264-4DCD-852E-5AC94EA4444D}"/>
              </a:ext>
            </a:extLst>
          </p:cNvPr>
          <p:cNvSpPr txBox="1"/>
          <p:nvPr/>
        </p:nvSpPr>
        <p:spPr>
          <a:xfrm>
            <a:off x="5731198" y="4639462"/>
            <a:ext cx="5208709" cy="1892826"/>
          </a:xfrm>
          <a:prstGeom prst="rect">
            <a:avLst/>
          </a:prstGeom>
          <a:solidFill>
            <a:srgbClr val="FFFF99">
              <a:alpha val="37000"/>
            </a:srgbClr>
          </a:solidFill>
          <a:effectLst>
            <a:glow>
              <a:schemeClr val="accent4">
                <a:satMod val="175000"/>
                <a:alpha val="71000"/>
              </a:schemeClr>
            </a:glow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информационно-справочные материалы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педагогов-психологов по работе с ЦОС ЦП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https://disk.yandex.ru/d/c6d5ZcTw90HhIw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видеоролики по алгоритмам работы в сервисе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tabLst>
                <a:tab pos="26987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педагогов-психологов</a:t>
            </a:r>
          </a:p>
          <a:p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disk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yandex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mPXVV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_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fTo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yA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tabLst>
                <a:tab pos="26987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родителей и несовершеннолетних</a:t>
            </a:r>
          </a:p>
          <a:p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disk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yandex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ru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ciftJXhL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9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45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NQ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CDE41DE-174D-4232-9504-C79E0913D92B}"/>
              </a:ext>
            </a:extLst>
          </p:cNvPr>
          <p:cNvSpPr/>
          <p:nvPr/>
        </p:nvSpPr>
        <p:spPr>
          <a:xfrm>
            <a:off x="1415046" y="54047"/>
            <a:ext cx="90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Информационные материалы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96DCF1C-6EA7-4860-9014-0C9F80E7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0B4D0-2EB0-8334-9956-CF1FD8B2F5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2" t="133" r="48214" b="85698"/>
          <a:stretch/>
        </p:blipFill>
        <p:spPr>
          <a:xfrm>
            <a:off x="10351712" y="6411424"/>
            <a:ext cx="1851493" cy="2727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671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4C3D5D5-4A44-4799-85F2-3D69BE3FFAE6}"/>
              </a:ext>
            </a:extLst>
          </p:cNvPr>
          <p:cNvGrpSpPr/>
          <p:nvPr/>
        </p:nvGrpSpPr>
        <p:grpSpPr>
          <a:xfrm>
            <a:off x="1" y="5402727"/>
            <a:ext cx="12191998" cy="1455273"/>
            <a:chOff x="1" y="5402727"/>
            <a:chExt cx="12191998" cy="145527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2827AE5-01B4-432C-B3F2-8577F7F3C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675314D-C30C-47B8-B5C5-AF64B5315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994118-C563-43B9-BD8F-3F514FAE2B58}"/>
              </a:ext>
            </a:extLst>
          </p:cNvPr>
          <p:cNvSpPr/>
          <p:nvPr/>
        </p:nvSpPr>
        <p:spPr>
          <a:xfrm>
            <a:off x="628260" y="2940323"/>
            <a:ext cx="5577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http://rspc-samara.ru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D04F7-1AC9-4597-8B01-D38C3B63E5A6}"/>
              </a:ext>
            </a:extLst>
          </p:cNvPr>
          <p:cNvSpPr txBox="1"/>
          <p:nvPr/>
        </p:nvSpPr>
        <p:spPr>
          <a:xfrm>
            <a:off x="588206" y="2376050"/>
            <a:ext cx="137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Сайт: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AD4428-2457-4457-8320-3323C7DE8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789" y="492272"/>
            <a:ext cx="2274005" cy="2206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0FF5CF-7184-48FF-9D09-C758D343A30C}"/>
              </a:ext>
            </a:extLst>
          </p:cNvPr>
          <p:cNvSpPr txBox="1"/>
          <p:nvPr/>
        </p:nvSpPr>
        <p:spPr>
          <a:xfrm>
            <a:off x="588206" y="3714974"/>
            <a:ext cx="6367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B0BB5"/>
                </a:solidFill>
                <a:effectLst/>
                <a:uLnTx/>
                <a:uFillTx/>
                <a:latin typeface="Arial"/>
                <a:cs typeface="Arial"/>
              </a:rPr>
              <a:t>VK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hlinkClick r:id="rId5" tooltip="https://vk.com/public217673487"/>
              </a:rPr>
              <a:t>https://vk.com/public217673487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649E8-7992-4347-B6FD-83C1F3EFCF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" t="133" r="48214" b="85698"/>
          <a:stretch/>
        </p:blipFill>
        <p:spPr>
          <a:xfrm>
            <a:off x="175387" y="115411"/>
            <a:ext cx="3241724" cy="477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8B385D-21E8-41AB-97D2-334A836AF4D8}"/>
              </a:ext>
            </a:extLst>
          </p:cNvPr>
          <p:cNvSpPr txBox="1"/>
          <p:nvPr/>
        </p:nvSpPr>
        <p:spPr>
          <a:xfrm>
            <a:off x="6303145" y="3863748"/>
            <a:ext cx="542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Успешной работы!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6421E36-853C-41D8-95BA-E0E7A127DF61}"/>
              </a:ext>
            </a:extLst>
          </p:cNvPr>
          <p:cNvGrpSpPr/>
          <p:nvPr/>
        </p:nvGrpSpPr>
        <p:grpSpPr>
          <a:xfrm>
            <a:off x="2" y="5402727"/>
            <a:ext cx="12191998" cy="1455273"/>
            <a:chOff x="1" y="5402727"/>
            <a:chExt cx="12191998" cy="145527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B67E5CF-590C-4CA3-A003-111825B54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DA29118-E057-4DD2-8548-009B547CD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39FF0-7DFB-2E75-29CE-BDC4A11E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0" y="396638"/>
            <a:ext cx="10725497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Повышение доступности психологической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356695-4435-D205-F3FD-1A45EDD6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310162"/>
            <a:ext cx="11629747" cy="20250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 начал работу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образовательный сервис «Цифровой психолог».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получить психологическую помощь стало проще и доступнее: ученики, родители, педагоги могут дистанционно выбрать специалиста и записаться на онлайн-консультацию, выбрав удобную дату и время.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4F49E-1695-E798-165A-B14C29D86001}"/>
              </a:ext>
            </a:extLst>
          </p:cNvPr>
          <p:cNvSpPr txBox="1"/>
          <p:nvPr/>
        </p:nvSpPr>
        <p:spPr>
          <a:xfrm>
            <a:off x="301841" y="3429000"/>
            <a:ext cx="116297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 доступен в Центрах психолого-педагогической,   медицинской помощи и социальной помощи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 и ГБУ ДПО «Региональный социопсихологический центр».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подключение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цифровому образовательному сервису «Цифровой психолог»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всех школьных педагогов-психологов Самарской области.</a:t>
            </a:r>
          </a:p>
          <a:p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FACC420-578D-4DCD-9AE2-929A19DE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38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A5F7A07-B728-F0B7-C9CC-82F3EA0D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740" y="240403"/>
            <a:ext cx="746252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Обоснование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121B2E1-FA47-427E-AA6C-6224B768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6A1BF5-725B-4C71-AFA7-52AC0E5B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659" y="997281"/>
            <a:ext cx="4953824" cy="4989158"/>
          </a:xfrm>
          <a:prstGeom prst="rect">
            <a:avLst/>
          </a:prstGeom>
        </p:spPr>
      </p:pic>
      <p:sp>
        <p:nvSpPr>
          <p:cNvPr id="19" name="Прямоугольник: загнутый угол 18">
            <a:extLst>
              <a:ext uri="{FF2B5EF4-FFF2-40B4-BE49-F238E27FC236}">
                <a16:creationId xmlns:a16="http://schemas.microsoft.com/office/drawing/2014/main" id="{93CAE6A5-F4D4-4289-815B-EF48A7D54484}"/>
              </a:ext>
            </a:extLst>
          </p:cNvPr>
          <p:cNvSpPr/>
          <p:nvPr/>
        </p:nvSpPr>
        <p:spPr>
          <a:xfrm>
            <a:off x="6729274" y="839553"/>
            <a:ext cx="5184559" cy="5711694"/>
          </a:xfrm>
          <a:prstGeom prst="foldedCorner">
            <a:avLst>
              <a:gd name="adj" fmla="val 129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323799A-922A-491F-8D04-A871D4520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21" y="1192133"/>
            <a:ext cx="5228465" cy="5006533"/>
          </a:xfrm>
          <a:prstGeom prst="rect">
            <a:avLst/>
          </a:prstGeom>
        </p:spPr>
      </p:pic>
      <p:sp>
        <p:nvSpPr>
          <p:cNvPr id="22" name="Прямоугольник: загнутый угол 21">
            <a:extLst>
              <a:ext uri="{FF2B5EF4-FFF2-40B4-BE49-F238E27FC236}">
                <a16:creationId xmlns:a16="http://schemas.microsoft.com/office/drawing/2014/main" id="{49A55F8B-69DE-4CCF-93DE-68729F5C9193}"/>
              </a:ext>
            </a:extLst>
          </p:cNvPr>
          <p:cNvSpPr/>
          <p:nvPr/>
        </p:nvSpPr>
        <p:spPr>
          <a:xfrm>
            <a:off x="972521" y="1137450"/>
            <a:ext cx="5184559" cy="5413798"/>
          </a:xfrm>
          <a:prstGeom prst="foldedCorner">
            <a:avLst>
              <a:gd name="adj" fmla="val 1221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7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C1F66D-D527-49B3-9781-5CDEF00F4F4D}"/>
              </a:ext>
            </a:extLst>
          </p:cNvPr>
          <p:cNvSpPr txBox="1"/>
          <p:nvPr/>
        </p:nvSpPr>
        <p:spPr>
          <a:xfrm>
            <a:off x="3488967" y="135960"/>
            <a:ext cx="5214063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575"/>
              </a:spcBef>
              <a:spcAft>
                <a:spcPts val="525"/>
              </a:spcAf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Цель внедрения сервиса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6FE30-37E5-3B79-077B-3FF4949AD234}"/>
              </a:ext>
            </a:extLst>
          </p:cNvPr>
          <p:cNvSpPr txBox="1"/>
          <p:nvPr/>
        </p:nvSpPr>
        <p:spPr>
          <a:xfrm>
            <a:off x="310718" y="1351380"/>
            <a:ext cx="11603115" cy="371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8000"/>
              </a:lnSpc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Встроить в систему образования </a:t>
            </a:r>
            <a:r>
              <a:rPr lang="ru-RU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единый цифровой инструмент</a:t>
            </a:r>
            <a:r>
              <a:rPr lang="ru-RU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, который обеспечивает своевременную, доступную и безопасную психологическую помощь детям и родителям.</a:t>
            </a:r>
          </a:p>
          <a:p>
            <a:pPr marL="342900" lvl="0" indent="-342900" algn="just">
              <a:lnSpc>
                <a:spcPct val="108000"/>
              </a:lnSpc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Сделать «Цифрового психолога» обязательной частью инфраструктуры поддержки психического благополучия обучающихся, дополняющей работу школьных психологов.</a:t>
            </a:r>
            <a:endParaRPr lang="ru-RU" sz="24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8000"/>
              </a:lnSpc>
              <a:spcAft>
                <a:spcPts val="180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Обеспечить единые стандарты и качество дистанционного психолого‑педагогического консультирования на уровне региона и страны.</a:t>
            </a:r>
            <a:endParaRPr lang="ru-RU" sz="24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0D2748-DBD9-4615-932B-757839A4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5EFA410-74A5-4EB2-A7CE-659254605A14}"/>
              </a:ext>
            </a:extLst>
          </p:cNvPr>
          <p:cNvGrpSpPr/>
          <p:nvPr/>
        </p:nvGrpSpPr>
        <p:grpSpPr>
          <a:xfrm>
            <a:off x="2" y="5402727"/>
            <a:ext cx="12191998" cy="1455273"/>
            <a:chOff x="1" y="5402727"/>
            <a:chExt cx="12191998" cy="145527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463DFBE-A2A3-4718-9E15-2DA54408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42A62A1-3145-430A-988D-A09813B2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19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C1F66D-D527-49B3-9781-5CDEF00F4F4D}"/>
              </a:ext>
            </a:extLst>
          </p:cNvPr>
          <p:cNvSpPr txBox="1"/>
          <p:nvPr/>
        </p:nvSpPr>
        <p:spPr>
          <a:xfrm>
            <a:off x="671107" y="135959"/>
            <a:ext cx="1117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Ключевые задачи сервиса для системы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общего образования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1BF9E-098D-BBA3-A318-9313A588949C}"/>
              </a:ext>
            </a:extLst>
          </p:cNvPr>
          <p:cNvSpPr txBox="1"/>
          <p:nvPr/>
        </p:nvSpPr>
        <p:spPr>
          <a:xfrm>
            <a:off x="257821" y="1479246"/>
            <a:ext cx="11676357" cy="3534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525"/>
              </a:spcBef>
              <a:spcAft>
                <a:spcPts val="525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Дать каждой семье возможность онлайн‑консультации с квалифицированным психологом: удобно по времени, в защищённой цифровой среде, с авторизацией через Госуслуги.</a:t>
            </a:r>
            <a:endParaRPr lang="ru-RU" sz="2200" baseline="30000" dirty="0">
              <a:effectLst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525"/>
              </a:spcBef>
              <a:spcAft>
                <a:spcPts val="525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Использовать сервис как инструмент профилактики: раннее выявление эмоциональных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и поведенческих трудностей, снижение рисков конфликтов, выгорания и дезадаптации обучающихся.</a:t>
            </a:r>
            <a:endParaRPr lang="ru-RU" sz="22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Bef>
                <a:spcPts val="525"/>
              </a:spcBef>
              <a:spcAft>
                <a:spcPts val="525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Снизить нагрузку на школьных психологов за счёт перераспределения части запросов</a:t>
            </a:r>
            <a:b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и отчетности в сервис, сохраняя координацию помощи и взаимодействие со школой.</a:t>
            </a:r>
            <a:r>
              <a:rPr lang="en-US" sz="2200" baseline="30000" dirty="0">
                <a:effectLst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endParaRPr lang="ru-RU" sz="2200" baseline="30000" dirty="0">
              <a:effectLst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Bef>
                <a:spcPts val="525"/>
              </a:spcBef>
              <a:spcAft>
                <a:spcPts val="525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Автоматизировать деятельность ППМС центров (планирование, контроль, отчетность).</a:t>
            </a:r>
            <a:endParaRPr lang="ru-RU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EA92C6-2406-49E5-9370-367B897E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88A3FBC-2B5E-4B56-A53C-4EDF1B5FF941}"/>
              </a:ext>
            </a:extLst>
          </p:cNvPr>
          <p:cNvGrpSpPr/>
          <p:nvPr/>
        </p:nvGrpSpPr>
        <p:grpSpPr>
          <a:xfrm>
            <a:off x="2" y="5402727"/>
            <a:ext cx="12191998" cy="1455273"/>
            <a:chOff x="1" y="5402727"/>
            <a:chExt cx="12191998" cy="145527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3526C01-AF52-4129-AEFD-C00760199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59329EC-321C-43CC-9FE4-CE68BF85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95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C40EC0-8DCB-4599-A9E2-DC9BA5E97B04}"/>
              </a:ext>
            </a:extLst>
          </p:cNvPr>
          <p:cNvGrpSpPr/>
          <p:nvPr/>
        </p:nvGrpSpPr>
        <p:grpSpPr>
          <a:xfrm>
            <a:off x="2" y="5402727"/>
            <a:ext cx="12191998" cy="1455273"/>
            <a:chOff x="1" y="5402727"/>
            <a:chExt cx="12191998" cy="145527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93F41F3-8F30-4CD4-9F2D-A72A3C886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49DD22-6995-4E2D-883C-C80270DF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196C93-CF66-22E7-CBDF-5A314718F9E4}"/>
              </a:ext>
            </a:extLst>
          </p:cNvPr>
          <p:cNvSpPr txBox="1"/>
          <p:nvPr/>
        </p:nvSpPr>
        <p:spPr>
          <a:xfrm>
            <a:off x="2230737" y="375094"/>
            <a:ext cx="810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>
                <a:solidFill>
                  <a:srgbClr val="0000FF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Пользователи системы ЦОС ЦП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0D1105F-BF64-D694-FD2C-99ECE21B7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9" y="1466850"/>
            <a:ext cx="10921517" cy="425767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E2D02DB-32FE-451F-A978-74D1D00D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75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A161CD0-135C-4D91-AF85-90972582757B}"/>
              </a:ext>
            </a:extLst>
          </p:cNvPr>
          <p:cNvGrpSpPr/>
          <p:nvPr/>
        </p:nvGrpSpPr>
        <p:grpSpPr>
          <a:xfrm>
            <a:off x="2" y="5402727"/>
            <a:ext cx="12191998" cy="1455273"/>
            <a:chOff x="1" y="5402727"/>
            <a:chExt cx="12191998" cy="145527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D831E91-3417-4D8F-BE1C-89ED8077D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5716966-B41E-4CD9-9A54-8020AA3F5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4C1F66D-D527-49B3-9781-5CDEF00F4F4D}"/>
              </a:ext>
            </a:extLst>
          </p:cNvPr>
          <p:cNvSpPr txBox="1"/>
          <p:nvPr/>
        </p:nvSpPr>
        <p:spPr>
          <a:xfrm>
            <a:off x="1128525" y="156219"/>
            <a:ext cx="9934950" cy="96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Требования для работы с сервисом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и проведением онлайн-консультаций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600BA-02EB-5234-C693-BB5B7D9C41EF}"/>
              </a:ext>
            </a:extLst>
          </p:cNvPr>
          <p:cNvSpPr txBox="1"/>
          <p:nvPr/>
        </p:nvSpPr>
        <p:spPr>
          <a:xfrm>
            <a:off x="786447" y="1337790"/>
            <a:ext cx="10494818" cy="2239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рабочего места для проведения онлайн-консультаций </a:t>
            </a:r>
          </a:p>
          <a:p>
            <a:pPr marL="447675" indent="-3619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овременный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ниже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установленными актуальными версиями Yandex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мессенджер МАКС). </a:t>
            </a:r>
          </a:p>
          <a:p>
            <a:pPr marL="71755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P.S.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Психологу и родителям система может быть доступна с мобильного устройства (телефона или планшета), также оснащенного актуальными версиями указанных браузеров.</a:t>
            </a:r>
          </a:p>
          <a:p>
            <a:pPr marL="361950" indent="-3619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для видеосвязи с микрофоном </a:t>
            </a:r>
          </a:p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вывода звука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(аудиоколонки либо телефонная гарнитура - наушники и микрофон)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2C733-F725-470D-2B3A-CAEA25EA7EA5}"/>
              </a:ext>
            </a:extLst>
          </p:cNvPr>
          <p:cNvSpPr txBox="1"/>
          <p:nvPr/>
        </p:nvSpPr>
        <p:spPr>
          <a:xfrm>
            <a:off x="786447" y="3777205"/>
            <a:ext cx="10494818" cy="2120004"/>
          </a:xfrm>
          <a:prstGeom prst="rect">
            <a:avLst/>
          </a:prstGeom>
          <a:solidFill>
            <a:srgbClr val="00B0F0">
              <a:alpha val="33000"/>
            </a:srgbClr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родителей и детей на онлайн-консультацию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Записываться на онлайн-консультацию следует к педагогу-психологу ППМС центра, обслуживающего школы, находящиеся на территории работы центра.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онлайн-консультации в школах возможна только к своему школьному психологу.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онлайн-консультацию к иным психологам возможна только в особых случаях.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9E4557-A82F-43BD-BFFC-543407D3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7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50A7E80-D887-4CBD-85C4-B6CC215A5F7E}"/>
              </a:ext>
            </a:extLst>
          </p:cNvPr>
          <p:cNvGrpSpPr/>
          <p:nvPr/>
        </p:nvGrpSpPr>
        <p:grpSpPr>
          <a:xfrm>
            <a:off x="2" y="5402727"/>
            <a:ext cx="12191998" cy="1455273"/>
            <a:chOff x="1" y="5402727"/>
            <a:chExt cx="12191998" cy="145527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C8790EB-6DDC-48E9-A4C0-CE6229CB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B883521-B688-464B-9762-9C7D74F0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39FF0-7DFB-2E75-29CE-BDC4A11E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287" y="186971"/>
            <a:ext cx="9755425" cy="86793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1 этап проекта «Цифровой психолог»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(сервис работает)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E1F3EF7-AB2F-F3FA-6A96-659BCFFFB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99183"/>
              </p:ext>
            </p:extLst>
          </p:nvPr>
        </p:nvGraphicFramePr>
        <p:xfrm>
          <a:off x="573138" y="1325871"/>
          <a:ext cx="5405438" cy="362724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57213">
                  <a:extLst>
                    <a:ext uri="{9D8B030D-6E8A-4147-A177-3AD203B41FA5}">
                      <a16:colId xmlns:a16="http://schemas.microsoft.com/office/drawing/2014/main" val="856536566"/>
                    </a:ext>
                  </a:extLst>
                </a:gridCol>
                <a:gridCol w="4848225">
                  <a:extLst>
                    <a:ext uri="{9D8B030D-6E8A-4147-A177-3AD203B41FA5}">
                      <a16:colId xmlns:a16="http://schemas.microsoft.com/office/drawing/2014/main" val="2226983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№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ППМС центры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549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ГБУ ЦППМСП м.р. Большечерниговский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370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ЦППМС </a:t>
                      </a:r>
                      <a:r>
                        <a:rPr lang="ru-RU" sz="1800" kern="100" dirty="0" err="1">
                          <a:effectLst/>
                        </a:rPr>
                        <a:t>м.р</a:t>
                      </a:r>
                      <a:r>
                        <a:rPr lang="ru-RU" sz="1800" kern="100" dirty="0">
                          <a:effectLst/>
                        </a:rPr>
                        <a:t>. </a:t>
                      </a:r>
                      <a:r>
                        <a:rPr lang="ru-RU" sz="1800" kern="100" dirty="0" err="1">
                          <a:effectLst/>
                        </a:rPr>
                        <a:t>Хворостянский</a:t>
                      </a:r>
                      <a:r>
                        <a:rPr lang="ru-RU" sz="1800" kern="100" dirty="0">
                          <a:effectLst/>
                        </a:rPr>
                        <a:t>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19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"ППЦ" г.о.Тольятти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313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ГБУ ЦППМСП "Бирюза" м.р. Сергиевский 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022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ЦППМСП "Доверие" </a:t>
                      </a:r>
                      <a:r>
                        <a:rPr lang="ru-RU" sz="1800" kern="100" dirty="0" err="1">
                          <a:effectLst/>
                        </a:rPr>
                        <a:t>м.р</a:t>
                      </a:r>
                      <a:r>
                        <a:rPr lang="ru-RU" sz="1800" kern="100" dirty="0">
                          <a:effectLst/>
                        </a:rPr>
                        <a:t>. Красноярский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86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ЦППМСП "СТАиП" г.о. Сызрань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99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ЦППМСП "ЦДК" г.о. Сызрань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713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ГБУ ЦППМСП м.р. Борский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373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ЦППМСП </a:t>
                      </a:r>
                      <a:r>
                        <a:rPr lang="ru-RU" sz="1800" kern="100" dirty="0" err="1">
                          <a:effectLst/>
                        </a:rPr>
                        <a:t>м.р</a:t>
                      </a:r>
                      <a:r>
                        <a:rPr lang="ru-RU" sz="1800" kern="100" dirty="0">
                          <a:effectLst/>
                        </a:rPr>
                        <a:t>. </a:t>
                      </a:r>
                      <a:r>
                        <a:rPr lang="ru-RU" sz="1800" kern="100" dirty="0" err="1">
                          <a:effectLst/>
                        </a:rPr>
                        <a:t>Безенчукский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752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ЦППМСП </a:t>
                      </a:r>
                      <a:r>
                        <a:rPr lang="ru-RU" sz="1800" kern="100" dirty="0" err="1">
                          <a:effectLst/>
                        </a:rPr>
                        <a:t>м.р</a:t>
                      </a:r>
                      <a:r>
                        <a:rPr lang="ru-RU" sz="1800" kern="100" dirty="0">
                          <a:effectLst/>
                        </a:rPr>
                        <a:t>. </a:t>
                      </a:r>
                      <a:r>
                        <a:rPr lang="ru-RU" sz="1800" kern="100" dirty="0" err="1">
                          <a:effectLst/>
                        </a:rPr>
                        <a:t>Кинель</a:t>
                      </a:r>
                      <a:r>
                        <a:rPr lang="ru-RU" sz="1800" kern="100" dirty="0">
                          <a:effectLst/>
                        </a:rPr>
                        <a:t>-Черкасский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773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ЦППМСП </a:t>
                      </a:r>
                      <a:r>
                        <a:rPr lang="ru-RU" sz="1800" kern="100" dirty="0" err="1">
                          <a:effectLst/>
                        </a:rPr>
                        <a:t>м.р</a:t>
                      </a:r>
                      <a:r>
                        <a:rPr lang="ru-RU" sz="1800" kern="100" dirty="0">
                          <a:effectLst/>
                        </a:rPr>
                        <a:t>. </a:t>
                      </a:r>
                      <a:r>
                        <a:rPr lang="ru-RU" sz="1800" kern="100" dirty="0" err="1">
                          <a:effectLst/>
                        </a:rPr>
                        <a:t>Пестравский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55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ГБУ ЦППМСП </a:t>
                      </a:r>
                      <a:r>
                        <a:rPr lang="ru-RU" sz="1800" kern="100" dirty="0" err="1">
                          <a:effectLst/>
                        </a:rPr>
                        <a:t>м.р</a:t>
                      </a:r>
                      <a:r>
                        <a:rPr lang="ru-RU" sz="1800" kern="100" dirty="0">
                          <a:effectLst/>
                        </a:rPr>
                        <a:t>. </a:t>
                      </a:r>
                      <a:r>
                        <a:rPr lang="ru-RU" sz="1800" kern="100" dirty="0" err="1">
                          <a:effectLst/>
                        </a:rPr>
                        <a:t>Челно-Вершинский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18768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E8A5635-9C9D-5F35-10B8-C41DE6F33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55963"/>
              </p:ext>
            </p:extLst>
          </p:nvPr>
        </p:nvGraphicFramePr>
        <p:xfrm>
          <a:off x="6213425" y="1328290"/>
          <a:ext cx="5634445" cy="455117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75602">
                  <a:extLst>
                    <a:ext uri="{9D8B030D-6E8A-4147-A177-3AD203B41FA5}">
                      <a16:colId xmlns:a16="http://schemas.microsoft.com/office/drawing/2014/main" val="1865298363"/>
                    </a:ext>
                  </a:extLst>
                </a:gridCol>
                <a:gridCol w="5158843">
                  <a:extLst>
                    <a:ext uri="{9D8B030D-6E8A-4147-A177-3AD203B41FA5}">
                      <a16:colId xmlns:a16="http://schemas.microsoft.com/office/drawing/2014/main" val="32512659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№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</a:rPr>
                        <a:t>Общеобразовательные организации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705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Общеобразовательные организации г.о. Самара: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№№ 12, 36, 38, 47, 87, ЛАП №135, 148, 149, 150, 176, лицей «Престиж», "Самарский многопрофильный колледж"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9291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Общеобразовательные организации г.о. Тольятти: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№№ 39, 44, 46, 70, 82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287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Общеобразовательные организации г.о. Кинель: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№№ 3, 5, 9, 11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739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Общеобразовательные организации г.о. Чапаевск: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№№ 9,13, 21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932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ГБОУ СОШ «Южный город», Волжский р-н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367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ГБОУ ООШ №8 г. Новокуйбышевск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355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ГБОУ ООШ поселок Приморский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67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ГБОУ СОШ им. Н.Т. Кукушкина с. Савруха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2261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ГБОУ СОШ им. Е.М. Зеленова </a:t>
                      </a:r>
                      <a:r>
                        <a:rPr lang="ru-RU" sz="1800" kern="100" dirty="0" err="1">
                          <a:effectLst/>
                        </a:rPr>
                        <a:t>п.г.т</a:t>
                      </a:r>
                      <a:r>
                        <a:rPr lang="ru-RU" sz="1800" kern="100" dirty="0">
                          <a:effectLst/>
                        </a:rPr>
                        <a:t>. Новосемейкино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0970908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5AE0149B-C3B4-4D5D-8D1F-D86BE9FE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DEE4EDD-FAE2-4933-A090-CB629E733B42}"/>
              </a:ext>
            </a:extLst>
          </p:cNvPr>
          <p:cNvGrpSpPr/>
          <p:nvPr/>
        </p:nvGrpSpPr>
        <p:grpSpPr>
          <a:xfrm>
            <a:off x="2" y="5402727"/>
            <a:ext cx="12191998" cy="1455273"/>
            <a:chOff x="1" y="5402727"/>
            <a:chExt cx="12191998" cy="145527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CC00050-6AD0-4238-A192-9F06775BC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402727"/>
              <a:ext cx="6096000" cy="145527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E129D80-AF39-48E8-B9E5-FC07D9BDB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402728"/>
              <a:ext cx="6096000" cy="1455272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E2696B-F728-4F3E-A2B7-324EDEC187BF}"/>
              </a:ext>
            </a:extLst>
          </p:cNvPr>
          <p:cNvSpPr/>
          <p:nvPr/>
        </p:nvSpPr>
        <p:spPr>
          <a:xfrm>
            <a:off x="980276" y="183342"/>
            <a:ext cx="1121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Задачи по информированию о работе сервиса «Цифровой психолог» в образовательных организациях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A85AE39-C3BC-69AE-2552-70B43928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63" y="1465895"/>
            <a:ext cx="11876634" cy="3742235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общее собрание персонала организаций с разъяснением целей, задач и технологии взаимодействия родителей (законных представителей) и обучающихся с психологами-консультантами сервиса ЦОС ЦП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общешкольное родительское собрание для ознакомления с сервисом и новой формой получения психологической помощи,  разъяснением  алгоритмов работы в сервисе (регистрация в системе, запись на консультации)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Классным руководителям провести: собрание в учебных классах с разъяснением обучающимся алгоритмов работы с сервисом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E76A9C-9F5D-43BB-BE07-903EBFF7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35960"/>
            <a:ext cx="1001489" cy="10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31A251-C4AB-4D00-B41E-C75B6E5622CC}"/>
              </a:ext>
            </a:extLst>
          </p:cNvPr>
          <p:cNvSpPr/>
          <p:nvPr/>
        </p:nvSpPr>
        <p:spPr>
          <a:xfrm>
            <a:off x="428659" y="5520317"/>
            <a:ext cx="11334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мероприятия проводятся по мере подготовки педагогами-психологами ППМС центров и общеобразовательных организаций рабочих кабинетов для проведения онлайн-консультаций.   </a:t>
            </a:r>
          </a:p>
        </p:txBody>
      </p:sp>
    </p:spTree>
    <p:extLst>
      <p:ext uri="{BB962C8B-B14F-4D97-AF65-F5344CB8AC3E}">
        <p14:creationId xmlns:p14="http://schemas.microsoft.com/office/powerpoint/2010/main" val="3470166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1422</Words>
  <Application>Microsoft Macintosh PowerPoint</Application>
  <PresentationFormat>Широкоэкранный</PresentationFormat>
  <Paragraphs>135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Symbol</vt:lpstr>
      <vt:lpstr>Times New Roman</vt:lpstr>
      <vt:lpstr>Wingdings</vt:lpstr>
      <vt:lpstr>Тема Office</vt:lpstr>
      <vt:lpstr>Внедрение системы цифрового образовательного сервиса «ЦИФРОВОЙ ПСИХОЛОГ» (ЦОС ЦП) в ППМС центрах и общеобразовательных организациях Самарской области</vt:lpstr>
      <vt:lpstr>Повышение доступности психологической помощи</vt:lpstr>
      <vt:lpstr>Обоснование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1 этап проекта «Цифровой психолог»  (сервис работает)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системы ЦИФРОВОЙ ПСИХОЛОГ</dc:title>
  <dc:creator>Юрий Грачёв</dc:creator>
  <cp:lastModifiedBy>Microsoft Office User</cp:lastModifiedBy>
  <cp:revision>163</cp:revision>
  <dcterms:created xsi:type="dcterms:W3CDTF">2025-09-04T09:26:38Z</dcterms:created>
  <dcterms:modified xsi:type="dcterms:W3CDTF">2026-03-17T16:02:10Z</dcterms:modified>
</cp:coreProperties>
</file>